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0" name="Shape 9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8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7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6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4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2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731520" y="110489"/>
            <a:ext cx="13167361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731520" y="1920239"/>
            <a:ext cx="13167361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7071359" y="7408545"/>
            <a:ext cx="3413761" cy="43815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Text 0"/>
          <p:cNvSpPr txBox="1"/>
          <p:nvPr/>
        </p:nvSpPr>
        <p:spPr>
          <a:xfrm>
            <a:off x="729257" y="627935"/>
            <a:ext cx="7685486" cy="3743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7400"/>
              </a:lnSpc>
              <a:defRPr sz="5900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Custom APPD Data Aggregation: Enhancing Monitoring Capabilities</a:t>
            </a:r>
          </a:p>
        </p:txBody>
      </p:sp>
      <p:sp>
        <p:nvSpPr>
          <p:cNvPr id="94" name="Text 1"/>
          <p:cNvSpPr txBox="1"/>
          <p:nvPr/>
        </p:nvSpPr>
        <p:spPr>
          <a:xfrm>
            <a:off x="729257" y="5669041"/>
            <a:ext cx="7685486" cy="9712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Discover how custom APPD data aggregation revolutionizes application performance monitoring. This powerful tool allows users to tailor data collection to their specific needs, enhancing analysis and decision-making capabilities.</a:t>
            </a:r>
          </a:p>
        </p:txBody>
      </p:sp>
      <p:sp>
        <p:nvSpPr>
          <p:cNvPr id="95" name="Shape 2"/>
          <p:cNvSpPr/>
          <p:nvPr/>
        </p:nvSpPr>
        <p:spPr>
          <a:xfrm>
            <a:off x="729258" y="7252454"/>
            <a:ext cx="333376" cy="333376"/>
          </a:xfrm>
          <a:prstGeom prst="roundRect">
            <a:avLst>
              <a:gd name="adj" fmla="val 50000"/>
            </a:avLst>
          </a:prstGeom>
          <a:ln w="762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2680930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Text 0"/>
          <p:cNvSpPr txBox="1"/>
          <p:nvPr/>
        </p:nvSpPr>
        <p:spPr>
          <a:xfrm>
            <a:off x="750570" y="3270646"/>
            <a:ext cx="13129261" cy="1385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Understanding APPD: Your Performance Monitoring Ally</a:t>
            </a:r>
          </a:p>
        </p:txBody>
      </p:sp>
      <p:sp>
        <p:nvSpPr>
          <p:cNvPr id="99" name="Shape 1"/>
          <p:cNvSpPr/>
          <p:nvPr/>
        </p:nvSpPr>
        <p:spPr>
          <a:xfrm>
            <a:off x="750569" y="5003482"/>
            <a:ext cx="4233507" cy="2640450"/>
          </a:xfrm>
          <a:prstGeom prst="roundRect">
            <a:avLst>
              <a:gd name="adj" fmla="val 3412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0" name="Text 2"/>
          <p:cNvSpPr txBox="1"/>
          <p:nvPr/>
        </p:nvSpPr>
        <p:spPr>
          <a:xfrm>
            <a:off x="972622" y="5225534"/>
            <a:ext cx="1177504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Definition</a:t>
            </a:r>
          </a:p>
        </p:txBody>
      </p:sp>
      <p:sp>
        <p:nvSpPr>
          <p:cNvPr id="101" name="Text 3"/>
          <p:cNvSpPr txBox="1"/>
          <p:nvPr/>
        </p:nvSpPr>
        <p:spPr>
          <a:xfrm>
            <a:off x="972622" y="5706785"/>
            <a:ext cx="3789403" cy="1349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APPD is an advanced application performance monitoring (APM) tool. It tracks and analyzes application performance in real-time.</a:t>
            </a:r>
          </a:p>
        </p:txBody>
      </p:sp>
      <p:sp>
        <p:nvSpPr>
          <p:cNvPr id="102" name="Shape 4"/>
          <p:cNvSpPr/>
          <p:nvPr/>
        </p:nvSpPr>
        <p:spPr>
          <a:xfrm>
            <a:off x="5198507" y="5003482"/>
            <a:ext cx="4233506" cy="2640450"/>
          </a:xfrm>
          <a:prstGeom prst="roundRect">
            <a:avLst>
              <a:gd name="adj" fmla="val 3412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3" name="Text 5"/>
          <p:cNvSpPr txBox="1"/>
          <p:nvPr/>
        </p:nvSpPr>
        <p:spPr>
          <a:xfrm>
            <a:off x="5420557" y="5225534"/>
            <a:ext cx="1053357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Purpose</a:t>
            </a:r>
          </a:p>
        </p:txBody>
      </p:sp>
      <p:sp>
        <p:nvSpPr>
          <p:cNvPr id="104" name="Text 6"/>
          <p:cNvSpPr txBox="1"/>
          <p:nvPr/>
        </p:nvSpPr>
        <p:spPr>
          <a:xfrm>
            <a:off x="5420557" y="5706785"/>
            <a:ext cx="3789403" cy="1349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APPD monitors application status, identifies bottlenecks, and optimizes performance. It's essential for maintaining smooth operations.</a:t>
            </a:r>
          </a:p>
        </p:txBody>
      </p:sp>
      <p:sp>
        <p:nvSpPr>
          <p:cNvPr id="105" name="Shape 7"/>
          <p:cNvSpPr/>
          <p:nvPr/>
        </p:nvSpPr>
        <p:spPr>
          <a:xfrm>
            <a:off x="9646443" y="5003482"/>
            <a:ext cx="4233506" cy="2640450"/>
          </a:xfrm>
          <a:prstGeom prst="roundRect">
            <a:avLst>
              <a:gd name="adj" fmla="val 3412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6" name="Text 8"/>
          <p:cNvSpPr txBox="1"/>
          <p:nvPr/>
        </p:nvSpPr>
        <p:spPr>
          <a:xfrm>
            <a:off x="9868495" y="5225534"/>
            <a:ext cx="1022252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Benefits</a:t>
            </a:r>
          </a:p>
        </p:txBody>
      </p:sp>
      <p:sp>
        <p:nvSpPr>
          <p:cNvPr id="107" name="Text 9"/>
          <p:cNvSpPr txBox="1"/>
          <p:nvPr/>
        </p:nvSpPr>
        <p:spPr>
          <a:xfrm>
            <a:off x="9868495" y="5706784"/>
            <a:ext cx="3789403" cy="1006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With APPD, teams can proactively address issues. It ensures optimal user experience and system efficiency.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0" name="Text 0"/>
          <p:cNvSpPr txBox="1"/>
          <p:nvPr/>
        </p:nvSpPr>
        <p:spPr>
          <a:xfrm>
            <a:off x="6191963" y="848201"/>
            <a:ext cx="7732871" cy="1308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200"/>
              </a:lnSpc>
              <a:defRPr sz="4100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Custom APPD Aggregation: Tailored to Your Needs</a:t>
            </a:r>
          </a:p>
        </p:txBody>
      </p:sp>
      <p:sp>
        <p:nvSpPr>
          <p:cNvPr id="111" name="Shape 1"/>
          <p:cNvSpPr/>
          <p:nvPr/>
        </p:nvSpPr>
        <p:spPr>
          <a:xfrm>
            <a:off x="6482834" y="2476856"/>
            <a:ext cx="22861" cy="4904425"/>
          </a:xfrm>
          <a:prstGeom prst="roundRect">
            <a:avLst>
              <a:gd name="adj" fmla="val 50000"/>
            </a:avLst>
          </a:prstGeom>
          <a:solidFill>
            <a:srgbClr val="BBC2D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2" name="Shape 2"/>
          <p:cNvSpPr/>
          <p:nvPr/>
        </p:nvSpPr>
        <p:spPr>
          <a:xfrm>
            <a:off x="6698159" y="2918816"/>
            <a:ext cx="705565" cy="22861"/>
          </a:xfrm>
          <a:prstGeom prst="roundRect">
            <a:avLst>
              <a:gd name="adj" fmla="val 50000"/>
            </a:avLst>
          </a:prstGeom>
          <a:solidFill>
            <a:srgbClr val="BBC2D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3" name="Shape 3"/>
          <p:cNvSpPr/>
          <p:nvPr/>
        </p:nvSpPr>
        <p:spPr>
          <a:xfrm>
            <a:off x="6267510" y="2703552"/>
            <a:ext cx="453510" cy="453510"/>
          </a:xfrm>
          <a:prstGeom prst="roundRect">
            <a:avLst>
              <a:gd name="adj" fmla="val 18670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4" name="Text 4"/>
          <p:cNvSpPr txBox="1"/>
          <p:nvPr/>
        </p:nvSpPr>
        <p:spPr>
          <a:xfrm>
            <a:off x="6399625" y="2771180"/>
            <a:ext cx="189279" cy="327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5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15" name="Text 5"/>
          <p:cNvSpPr txBox="1"/>
          <p:nvPr/>
        </p:nvSpPr>
        <p:spPr>
          <a:xfrm>
            <a:off x="7602973" y="2678429"/>
            <a:ext cx="1975744" cy="32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20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Data Aggregation</a:t>
            </a:r>
          </a:p>
        </p:txBody>
      </p:sp>
      <p:sp>
        <p:nvSpPr>
          <p:cNvPr id="116" name="Text 6"/>
          <p:cNvSpPr txBox="1"/>
          <p:nvPr/>
        </p:nvSpPr>
        <p:spPr>
          <a:xfrm>
            <a:off x="7602973" y="3130868"/>
            <a:ext cx="6321863" cy="615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500"/>
              </a:lnSpc>
              <a:defRPr sz="15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Users can customize data aggregation to their own Tier Name and Tier Node. This allows for precise monitoring.</a:t>
            </a:r>
          </a:p>
        </p:txBody>
      </p:sp>
      <p:sp>
        <p:nvSpPr>
          <p:cNvPr id="117" name="Shape 7"/>
          <p:cNvSpPr/>
          <p:nvPr/>
        </p:nvSpPr>
        <p:spPr>
          <a:xfrm>
            <a:off x="6698159" y="4620816"/>
            <a:ext cx="705565" cy="22861"/>
          </a:xfrm>
          <a:prstGeom prst="roundRect">
            <a:avLst>
              <a:gd name="adj" fmla="val 50000"/>
            </a:avLst>
          </a:prstGeom>
          <a:solidFill>
            <a:srgbClr val="BBC2D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8" name="Shape 8"/>
          <p:cNvSpPr/>
          <p:nvPr/>
        </p:nvSpPr>
        <p:spPr>
          <a:xfrm>
            <a:off x="6267510" y="4405550"/>
            <a:ext cx="453510" cy="453510"/>
          </a:xfrm>
          <a:prstGeom prst="roundRect">
            <a:avLst>
              <a:gd name="adj" fmla="val 18670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9" name="Text 9"/>
          <p:cNvSpPr txBox="1"/>
          <p:nvPr/>
        </p:nvSpPr>
        <p:spPr>
          <a:xfrm>
            <a:off x="6399565" y="4473178"/>
            <a:ext cx="189280" cy="327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5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20" name="Text 10"/>
          <p:cNvSpPr txBox="1"/>
          <p:nvPr/>
        </p:nvSpPr>
        <p:spPr>
          <a:xfrm>
            <a:off x="7602973" y="4380427"/>
            <a:ext cx="3287664" cy="322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20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Multi-Dimensional Monitoring</a:t>
            </a:r>
          </a:p>
        </p:txBody>
      </p:sp>
      <p:sp>
        <p:nvSpPr>
          <p:cNvPr id="121" name="Text 11"/>
          <p:cNvSpPr txBox="1"/>
          <p:nvPr/>
        </p:nvSpPr>
        <p:spPr>
          <a:xfrm>
            <a:off x="7602973" y="4832865"/>
            <a:ext cx="6321863" cy="615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500"/>
              </a:lnSpc>
              <a:defRPr sz="15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Supports analysis based on various metrics, time ranges, and custom conditions. It offers a comprehensive view.</a:t>
            </a:r>
          </a:p>
        </p:txBody>
      </p:sp>
      <p:sp>
        <p:nvSpPr>
          <p:cNvPr id="122" name="Shape 12"/>
          <p:cNvSpPr/>
          <p:nvPr/>
        </p:nvSpPr>
        <p:spPr>
          <a:xfrm>
            <a:off x="6698159" y="6322814"/>
            <a:ext cx="705565" cy="22861"/>
          </a:xfrm>
          <a:prstGeom prst="roundRect">
            <a:avLst>
              <a:gd name="adj" fmla="val 50000"/>
            </a:avLst>
          </a:prstGeom>
          <a:solidFill>
            <a:srgbClr val="BBC2D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3" name="Shape 13"/>
          <p:cNvSpPr/>
          <p:nvPr/>
        </p:nvSpPr>
        <p:spPr>
          <a:xfrm>
            <a:off x="6267510" y="6107548"/>
            <a:ext cx="453510" cy="453510"/>
          </a:xfrm>
          <a:prstGeom prst="roundRect">
            <a:avLst>
              <a:gd name="adj" fmla="val 18670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24" name="Text 14"/>
          <p:cNvSpPr txBox="1"/>
          <p:nvPr/>
        </p:nvSpPr>
        <p:spPr>
          <a:xfrm>
            <a:off x="6399625" y="6175176"/>
            <a:ext cx="189279" cy="3270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5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25" name="Text 15"/>
          <p:cNvSpPr txBox="1"/>
          <p:nvPr/>
        </p:nvSpPr>
        <p:spPr>
          <a:xfrm>
            <a:off x="7602973" y="6082427"/>
            <a:ext cx="1438351" cy="32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20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User Control</a:t>
            </a:r>
          </a:p>
        </p:txBody>
      </p:sp>
      <p:sp>
        <p:nvSpPr>
          <p:cNvPr id="126" name="Text 16"/>
          <p:cNvSpPr txBox="1"/>
          <p:nvPr/>
        </p:nvSpPr>
        <p:spPr>
          <a:xfrm>
            <a:off x="7602973" y="6534863"/>
            <a:ext cx="6321863" cy="615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500"/>
              </a:lnSpc>
              <a:defRPr sz="15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Provides full control and flexibility. Users can define specific data points to monitor, enhancing relevance.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 0"/>
          <p:cNvSpPr txBox="1"/>
          <p:nvPr/>
        </p:nvSpPr>
        <p:spPr>
          <a:xfrm>
            <a:off x="864036" y="1366003"/>
            <a:ext cx="12902329" cy="1589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300"/>
              </a:lnSpc>
              <a:defRPr sz="5100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The Power of Customization: Unleashing APPD's Potential</a:t>
            </a:r>
          </a:p>
        </p:txBody>
      </p:sp>
      <p:sp>
        <p:nvSpPr>
          <p:cNvPr id="129" name="Text 1"/>
          <p:cNvSpPr txBox="1"/>
          <p:nvPr/>
        </p:nvSpPr>
        <p:spPr>
          <a:xfrm>
            <a:off x="864037" y="3607356"/>
            <a:ext cx="3898821" cy="387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2500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Improved Decision-Making</a:t>
            </a:r>
          </a:p>
        </p:txBody>
      </p:sp>
      <p:sp>
        <p:nvSpPr>
          <p:cNvPr id="130" name="Text 2"/>
          <p:cNvSpPr txBox="1"/>
          <p:nvPr/>
        </p:nvSpPr>
        <p:spPr>
          <a:xfrm>
            <a:off x="864037" y="4666177"/>
            <a:ext cx="3898821" cy="155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Access real-time KPIs for quick, data-driven decisions. Stay ahead of potential issues and optimize performance proactively.</a:t>
            </a:r>
          </a:p>
        </p:txBody>
      </p:sp>
      <p:sp>
        <p:nvSpPr>
          <p:cNvPr id="131" name="Text 3"/>
          <p:cNvSpPr txBox="1"/>
          <p:nvPr/>
        </p:nvSpPr>
        <p:spPr>
          <a:xfrm>
            <a:off x="5372694" y="3607356"/>
            <a:ext cx="3898822" cy="387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2500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Enhanced User Experience</a:t>
            </a:r>
          </a:p>
        </p:txBody>
      </p:sp>
      <p:sp>
        <p:nvSpPr>
          <p:cNvPr id="132" name="Text 4"/>
          <p:cNvSpPr txBox="1"/>
          <p:nvPr/>
        </p:nvSpPr>
        <p:spPr>
          <a:xfrm>
            <a:off x="5372694" y="4666177"/>
            <a:ext cx="3898822" cy="155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Discover and solve problems swiftly. Ensure smooth application performance and keep users satisfied with responsive systems.</a:t>
            </a:r>
          </a:p>
        </p:txBody>
      </p:sp>
      <p:sp>
        <p:nvSpPr>
          <p:cNvPr id="133" name="Text 5"/>
          <p:cNvSpPr txBox="1"/>
          <p:nvPr/>
        </p:nvSpPr>
        <p:spPr>
          <a:xfrm>
            <a:off x="9881354" y="3607356"/>
            <a:ext cx="3030036" cy="387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100"/>
              </a:lnSpc>
              <a:defRPr sz="2500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Unmatched Flexibility</a:t>
            </a:r>
          </a:p>
        </p:txBody>
      </p:sp>
      <p:sp>
        <p:nvSpPr>
          <p:cNvPr id="134" name="Text 6"/>
          <p:cNvSpPr txBox="1"/>
          <p:nvPr/>
        </p:nvSpPr>
        <p:spPr>
          <a:xfrm>
            <a:off x="9881354" y="4260174"/>
            <a:ext cx="3898822" cy="1551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19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Adapt to specific needs effortlessly. Adjust monitoring strategies on-the-fly to match evolving business requirements.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Text 0"/>
          <p:cNvSpPr txBox="1"/>
          <p:nvPr/>
        </p:nvSpPr>
        <p:spPr>
          <a:xfrm>
            <a:off x="6180533" y="933806"/>
            <a:ext cx="7755733" cy="1285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100"/>
              </a:lnSpc>
              <a:defRPr sz="4100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Implementing Custom APPD Aggregation in GKE: Step 1</a:t>
            </a:r>
          </a:p>
        </p:txBody>
      </p:sp>
      <p:pic>
        <p:nvPicPr>
          <p:cNvPr id="138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80533" y="2536150"/>
            <a:ext cx="991555" cy="1586509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Text 1"/>
          <p:cNvSpPr txBox="1"/>
          <p:nvPr/>
        </p:nvSpPr>
        <p:spPr>
          <a:xfrm>
            <a:off x="7469505" y="2734388"/>
            <a:ext cx="1989262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Define Tier Name</a:t>
            </a:r>
          </a:p>
        </p:txBody>
      </p:sp>
      <p:sp>
        <p:nvSpPr>
          <p:cNvPr id="140" name="Text 2"/>
          <p:cNvSpPr txBox="1"/>
          <p:nvPr/>
        </p:nvSpPr>
        <p:spPr>
          <a:xfrm>
            <a:off x="7469505" y="3179564"/>
            <a:ext cx="6466762" cy="592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Users determine the logical hierarchy for data aggregation. This forms the foundation of the monitoring structure.</a:t>
            </a:r>
          </a:p>
        </p:txBody>
      </p:sp>
      <p:pic>
        <p:nvPicPr>
          <p:cNvPr id="141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180533" y="4122658"/>
            <a:ext cx="991555" cy="1586509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ext 3"/>
          <p:cNvSpPr txBox="1"/>
          <p:nvPr/>
        </p:nvSpPr>
        <p:spPr>
          <a:xfrm>
            <a:off x="7469505" y="4320897"/>
            <a:ext cx="1918941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Define Tier Node</a:t>
            </a:r>
          </a:p>
        </p:txBody>
      </p:sp>
      <p:sp>
        <p:nvSpPr>
          <p:cNvPr id="143" name="Text 4"/>
          <p:cNvSpPr txBox="1"/>
          <p:nvPr/>
        </p:nvSpPr>
        <p:spPr>
          <a:xfrm>
            <a:off x="7469505" y="4766071"/>
            <a:ext cx="6466762" cy="592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Specify the nodes within the hierarchy. This allows for granular control over data collection points.</a:t>
            </a:r>
          </a:p>
        </p:txBody>
      </p:sp>
      <p:pic>
        <p:nvPicPr>
          <p:cNvPr id="144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180533" y="5709165"/>
            <a:ext cx="991555" cy="1586509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Text 5"/>
          <p:cNvSpPr txBox="1"/>
          <p:nvPr/>
        </p:nvSpPr>
        <p:spPr>
          <a:xfrm>
            <a:off x="7469505" y="5907404"/>
            <a:ext cx="2101504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Customize Metrics</a:t>
            </a:r>
          </a:p>
        </p:txBody>
      </p:sp>
      <p:sp>
        <p:nvSpPr>
          <p:cNvPr id="146" name="Text 6"/>
          <p:cNvSpPr txBox="1"/>
          <p:nvPr/>
        </p:nvSpPr>
        <p:spPr>
          <a:xfrm>
            <a:off x="7469505" y="6352580"/>
            <a:ext cx="6466762" cy="592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Select relevant metrics for each tier and node. Tailor the monitoring to specific application needs.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2428875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Text 0"/>
          <p:cNvSpPr txBox="1"/>
          <p:nvPr/>
        </p:nvSpPr>
        <p:spPr>
          <a:xfrm>
            <a:off x="680084" y="3277075"/>
            <a:ext cx="13270232" cy="1259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000"/>
              </a:lnSpc>
              <a:defRPr sz="4000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Implementing Custom APPD Aggregation in GKE: Steps 2 and 3</a:t>
            </a:r>
          </a:p>
        </p:txBody>
      </p:sp>
      <p:sp>
        <p:nvSpPr>
          <p:cNvPr id="150" name="Shape 1"/>
          <p:cNvSpPr/>
          <p:nvPr/>
        </p:nvSpPr>
        <p:spPr>
          <a:xfrm>
            <a:off x="680084" y="5138261"/>
            <a:ext cx="13270232" cy="22861"/>
          </a:xfrm>
          <a:prstGeom prst="roundRect">
            <a:avLst>
              <a:gd name="adj" fmla="val 50000"/>
            </a:avLst>
          </a:prstGeom>
          <a:solidFill>
            <a:srgbClr val="BBC2D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1" name="Shape 2"/>
          <p:cNvSpPr/>
          <p:nvPr/>
        </p:nvSpPr>
        <p:spPr>
          <a:xfrm>
            <a:off x="2815589" y="5138261"/>
            <a:ext cx="22861" cy="680086"/>
          </a:xfrm>
          <a:prstGeom prst="roundRect">
            <a:avLst>
              <a:gd name="adj" fmla="val 50000"/>
            </a:avLst>
          </a:prstGeom>
          <a:solidFill>
            <a:srgbClr val="BBC2D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2" name="Shape 3"/>
          <p:cNvSpPr/>
          <p:nvPr/>
        </p:nvSpPr>
        <p:spPr>
          <a:xfrm>
            <a:off x="2608421" y="4919662"/>
            <a:ext cx="437199" cy="437199"/>
          </a:xfrm>
          <a:prstGeom prst="roundRect">
            <a:avLst>
              <a:gd name="adj" fmla="val 18667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53" name="Text 4"/>
          <p:cNvSpPr txBox="1"/>
          <p:nvPr/>
        </p:nvSpPr>
        <p:spPr>
          <a:xfrm>
            <a:off x="2735851" y="4984789"/>
            <a:ext cx="182217" cy="31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400"/>
              </a:lnSpc>
              <a:defRPr sz="24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54" name="Text 5"/>
          <p:cNvSpPr txBox="1"/>
          <p:nvPr/>
        </p:nvSpPr>
        <p:spPr>
          <a:xfrm>
            <a:off x="1436880" y="6012655"/>
            <a:ext cx="2780160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0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Data Source Connection</a:t>
            </a:r>
          </a:p>
        </p:txBody>
      </p:sp>
      <p:sp>
        <p:nvSpPr>
          <p:cNvPr id="155" name="Text 6"/>
          <p:cNvSpPr txBox="1"/>
          <p:nvPr/>
        </p:nvSpPr>
        <p:spPr>
          <a:xfrm>
            <a:off x="874394" y="6448662"/>
            <a:ext cx="3905251" cy="897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400"/>
              </a:lnSpc>
              <a:defRPr sz="15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Establish a connection between the application and APPD's aggregation service. Ensure seamless data flow.</a:t>
            </a:r>
          </a:p>
        </p:txBody>
      </p:sp>
      <p:sp>
        <p:nvSpPr>
          <p:cNvPr id="156" name="Shape 7"/>
          <p:cNvSpPr/>
          <p:nvPr/>
        </p:nvSpPr>
        <p:spPr>
          <a:xfrm>
            <a:off x="7303769" y="5138261"/>
            <a:ext cx="22861" cy="680086"/>
          </a:xfrm>
          <a:prstGeom prst="roundRect">
            <a:avLst>
              <a:gd name="adj" fmla="val 50000"/>
            </a:avLst>
          </a:prstGeom>
          <a:solidFill>
            <a:srgbClr val="BBC2D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7" name="Shape 8"/>
          <p:cNvSpPr/>
          <p:nvPr/>
        </p:nvSpPr>
        <p:spPr>
          <a:xfrm>
            <a:off x="7096600" y="4919662"/>
            <a:ext cx="437199" cy="437199"/>
          </a:xfrm>
          <a:prstGeom prst="roundRect">
            <a:avLst>
              <a:gd name="adj" fmla="val 18667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58" name="Text 9"/>
          <p:cNvSpPr txBox="1"/>
          <p:nvPr/>
        </p:nvSpPr>
        <p:spPr>
          <a:xfrm>
            <a:off x="7224092" y="4984789"/>
            <a:ext cx="182216" cy="31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400"/>
              </a:lnSpc>
              <a:defRPr sz="24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59" name="Text 10"/>
          <p:cNvSpPr txBox="1"/>
          <p:nvPr/>
        </p:nvSpPr>
        <p:spPr>
          <a:xfrm>
            <a:off x="5671120" y="6012655"/>
            <a:ext cx="3288160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0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Configure Data Transmission</a:t>
            </a:r>
          </a:p>
        </p:txBody>
      </p:sp>
      <p:sp>
        <p:nvSpPr>
          <p:cNvPr id="160" name="Text 11"/>
          <p:cNvSpPr txBox="1"/>
          <p:nvPr/>
        </p:nvSpPr>
        <p:spPr>
          <a:xfrm>
            <a:off x="5362575" y="6448662"/>
            <a:ext cx="3905250" cy="897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400"/>
              </a:lnSpc>
              <a:defRPr sz="15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Set up parameters for sending performance data. Define frequency and conditions for data updates.</a:t>
            </a:r>
          </a:p>
        </p:txBody>
      </p:sp>
      <p:sp>
        <p:nvSpPr>
          <p:cNvPr id="161" name="Shape 12"/>
          <p:cNvSpPr/>
          <p:nvPr/>
        </p:nvSpPr>
        <p:spPr>
          <a:xfrm>
            <a:off x="11791950" y="5138261"/>
            <a:ext cx="22860" cy="680086"/>
          </a:xfrm>
          <a:prstGeom prst="roundRect">
            <a:avLst>
              <a:gd name="adj" fmla="val 50000"/>
            </a:avLst>
          </a:prstGeom>
          <a:solidFill>
            <a:srgbClr val="BBC2D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2" name="Shape 13"/>
          <p:cNvSpPr/>
          <p:nvPr/>
        </p:nvSpPr>
        <p:spPr>
          <a:xfrm>
            <a:off x="11584781" y="4919662"/>
            <a:ext cx="437199" cy="437199"/>
          </a:xfrm>
          <a:prstGeom prst="roundRect">
            <a:avLst>
              <a:gd name="adj" fmla="val 18667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63" name="Text 14"/>
          <p:cNvSpPr txBox="1"/>
          <p:nvPr/>
        </p:nvSpPr>
        <p:spPr>
          <a:xfrm>
            <a:off x="11712212" y="4984789"/>
            <a:ext cx="182216" cy="31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400"/>
              </a:lnSpc>
              <a:defRPr sz="24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64" name="Text 15"/>
          <p:cNvSpPr txBox="1"/>
          <p:nvPr/>
        </p:nvSpPr>
        <p:spPr>
          <a:xfrm>
            <a:off x="10415533" y="6012655"/>
            <a:ext cx="2775695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0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Data Visualization Setup</a:t>
            </a:r>
          </a:p>
        </p:txBody>
      </p:sp>
      <p:sp>
        <p:nvSpPr>
          <p:cNvPr id="165" name="Text 16"/>
          <p:cNvSpPr txBox="1"/>
          <p:nvPr/>
        </p:nvSpPr>
        <p:spPr>
          <a:xfrm>
            <a:off x="9850755" y="6448662"/>
            <a:ext cx="3905251" cy="897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400"/>
              </a:lnSpc>
              <a:defRPr sz="15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Create an API or interface for viewing aggregated data. Design intuitive dashboards for easy analysis.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Text 0"/>
          <p:cNvSpPr txBox="1"/>
          <p:nvPr/>
        </p:nvSpPr>
        <p:spPr>
          <a:xfrm>
            <a:off x="6008608" y="649842"/>
            <a:ext cx="8099584" cy="956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800"/>
              </a:lnSpc>
              <a:defRPr sz="3000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Maximizing the Benefits of Custom APPD Aggregation</a:t>
            </a:r>
          </a:p>
        </p:txBody>
      </p:sp>
      <p:pic>
        <p:nvPicPr>
          <p:cNvPr id="169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08608" y="1855112"/>
            <a:ext cx="372905" cy="372905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Text 1"/>
          <p:cNvSpPr txBox="1"/>
          <p:nvPr/>
        </p:nvSpPr>
        <p:spPr>
          <a:xfrm>
            <a:off x="6008608" y="2377201"/>
            <a:ext cx="1177560" cy="236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Deep Insights</a:t>
            </a:r>
          </a:p>
        </p:txBody>
      </p:sp>
      <p:sp>
        <p:nvSpPr>
          <p:cNvPr id="171" name="Text 2"/>
          <p:cNvSpPr txBox="1"/>
          <p:nvPr/>
        </p:nvSpPr>
        <p:spPr>
          <a:xfrm>
            <a:off x="6008608" y="2712005"/>
            <a:ext cx="6240879" cy="215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1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Gain detailed understanding of application performance. Identify trends and patterns for optimization.</a:t>
            </a:r>
          </a:p>
        </p:txBody>
      </p:sp>
      <p:pic>
        <p:nvPicPr>
          <p:cNvPr id="172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08608" y="3398163"/>
            <a:ext cx="372905" cy="372905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Text 3"/>
          <p:cNvSpPr txBox="1"/>
          <p:nvPr/>
        </p:nvSpPr>
        <p:spPr>
          <a:xfrm>
            <a:off x="6008608" y="3920252"/>
            <a:ext cx="2427437" cy="23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Accelerated Troubleshooting</a:t>
            </a:r>
          </a:p>
        </p:txBody>
      </p:sp>
      <p:sp>
        <p:nvSpPr>
          <p:cNvPr id="174" name="Text 4"/>
          <p:cNvSpPr txBox="1"/>
          <p:nvPr/>
        </p:nvSpPr>
        <p:spPr>
          <a:xfrm>
            <a:off x="6008608" y="4255056"/>
            <a:ext cx="5740469" cy="2150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1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Quickly pinpoint and resolve issues. Reduce downtime and improve overall system reliability.</a:t>
            </a:r>
          </a:p>
        </p:txBody>
      </p:sp>
      <p:pic>
        <p:nvPicPr>
          <p:cNvPr id="175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08608" y="4941213"/>
            <a:ext cx="372905" cy="372905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Text 5"/>
          <p:cNvSpPr txBox="1"/>
          <p:nvPr/>
        </p:nvSpPr>
        <p:spPr>
          <a:xfrm>
            <a:off x="6008608" y="5463302"/>
            <a:ext cx="1876308" cy="23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Performance Tracking</a:t>
            </a:r>
          </a:p>
        </p:txBody>
      </p:sp>
      <p:sp>
        <p:nvSpPr>
          <p:cNvPr id="177" name="Text 6"/>
          <p:cNvSpPr txBox="1"/>
          <p:nvPr/>
        </p:nvSpPr>
        <p:spPr>
          <a:xfrm>
            <a:off x="6008608" y="5798106"/>
            <a:ext cx="5792242" cy="2150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1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Monitor progress over time. Set benchmarks and track improvements in application efficiency.</a:t>
            </a:r>
          </a:p>
        </p:txBody>
      </p:sp>
      <p:pic>
        <p:nvPicPr>
          <p:cNvPr id="178" name="Image 4" descr="Image 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008608" y="6484263"/>
            <a:ext cx="372905" cy="372905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Text 7"/>
          <p:cNvSpPr txBox="1"/>
          <p:nvPr/>
        </p:nvSpPr>
        <p:spPr>
          <a:xfrm>
            <a:off x="6008608" y="7006352"/>
            <a:ext cx="2088109" cy="23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Continuous Optimization</a:t>
            </a:r>
          </a:p>
        </p:txBody>
      </p:sp>
      <p:sp>
        <p:nvSpPr>
          <p:cNvPr id="180" name="Text 8"/>
          <p:cNvSpPr txBox="1"/>
          <p:nvPr/>
        </p:nvSpPr>
        <p:spPr>
          <a:xfrm>
            <a:off x="6008608" y="7341155"/>
            <a:ext cx="5332010" cy="215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1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Use insights to fine-tune applications. Ensure peak performance and user satisfaction.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Text 0"/>
          <p:cNvSpPr txBox="1"/>
          <p:nvPr/>
        </p:nvSpPr>
        <p:spPr>
          <a:xfrm>
            <a:off x="6217206" y="837962"/>
            <a:ext cx="7682390" cy="1360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1F1E1E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Embracing the Future of Application Monitoring</a:t>
            </a:r>
          </a:p>
        </p:txBody>
      </p:sp>
      <p:sp>
        <p:nvSpPr>
          <p:cNvPr id="184" name="Shape 1"/>
          <p:cNvSpPr/>
          <p:nvPr/>
        </p:nvSpPr>
        <p:spPr>
          <a:xfrm>
            <a:off x="6217206" y="2759511"/>
            <a:ext cx="469822" cy="469822"/>
          </a:xfrm>
          <a:prstGeom prst="roundRect">
            <a:avLst>
              <a:gd name="adj" fmla="val 18667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85" name="Text 2"/>
          <p:cNvSpPr txBox="1"/>
          <p:nvPr/>
        </p:nvSpPr>
        <p:spPr>
          <a:xfrm>
            <a:off x="6357476" y="2829519"/>
            <a:ext cx="189280" cy="3270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5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86" name="Text 3"/>
          <p:cNvSpPr txBox="1"/>
          <p:nvPr/>
        </p:nvSpPr>
        <p:spPr>
          <a:xfrm>
            <a:off x="6895742" y="2759511"/>
            <a:ext cx="1969586" cy="335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Flexible Solution</a:t>
            </a:r>
          </a:p>
        </p:txBody>
      </p:sp>
      <p:sp>
        <p:nvSpPr>
          <p:cNvPr id="187" name="Text 4"/>
          <p:cNvSpPr txBox="1"/>
          <p:nvPr/>
        </p:nvSpPr>
        <p:spPr>
          <a:xfrm>
            <a:off x="6895742" y="3228261"/>
            <a:ext cx="7003853" cy="641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Custom APPD aggregation offers unparalleled flexibility in performance monitoring. Adapt to any business need effortlessly.</a:t>
            </a:r>
          </a:p>
        </p:txBody>
      </p:sp>
      <p:sp>
        <p:nvSpPr>
          <p:cNvPr id="188" name="Shape 5"/>
          <p:cNvSpPr/>
          <p:nvPr/>
        </p:nvSpPr>
        <p:spPr>
          <a:xfrm>
            <a:off x="6217206" y="4340066"/>
            <a:ext cx="469822" cy="469822"/>
          </a:xfrm>
          <a:prstGeom prst="roundRect">
            <a:avLst>
              <a:gd name="adj" fmla="val 18667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89" name="Text 6"/>
          <p:cNvSpPr txBox="1"/>
          <p:nvPr/>
        </p:nvSpPr>
        <p:spPr>
          <a:xfrm>
            <a:off x="6357416" y="4410075"/>
            <a:ext cx="189280" cy="327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5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90" name="Text 7"/>
          <p:cNvSpPr txBox="1"/>
          <p:nvPr/>
        </p:nvSpPr>
        <p:spPr>
          <a:xfrm>
            <a:off x="6895742" y="4340066"/>
            <a:ext cx="2162319" cy="335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Simple Integration</a:t>
            </a:r>
          </a:p>
        </p:txBody>
      </p:sp>
      <p:sp>
        <p:nvSpPr>
          <p:cNvPr id="191" name="Text 8"/>
          <p:cNvSpPr txBox="1"/>
          <p:nvPr/>
        </p:nvSpPr>
        <p:spPr>
          <a:xfrm>
            <a:off x="6895742" y="4808814"/>
            <a:ext cx="7003853" cy="64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With straightforward setup steps, users can quickly implement custom monitoring strategies. Start benefiting immediately.</a:t>
            </a:r>
          </a:p>
        </p:txBody>
      </p:sp>
      <p:sp>
        <p:nvSpPr>
          <p:cNvPr id="192" name="Shape 9"/>
          <p:cNvSpPr/>
          <p:nvPr/>
        </p:nvSpPr>
        <p:spPr>
          <a:xfrm>
            <a:off x="6217206" y="5920621"/>
            <a:ext cx="469822" cy="469822"/>
          </a:xfrm>
          <a:prstGeom prst="roundRect">
            <a:avLst>
              <a:gd name="adj" fmla="val 18667"/>
            </a:avLst>
          </a:prstGeom>
          <a:solidFill>
            <a:srgbClr val="D5DCF6"/>
          </a:solidFill>
          <a:ln w="7620">
            <a:solidFill>
              <a:srgbClr val="BBC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93" name="Text 10"/>
          <p:cNvSpPr txBox="1"/>
          <p:nvPr/>
        </p:nvSpPr>
        <p:spPr>
          <a:xfrm>
            <a:off x="6357476" y="5990630"/>
            <a:ext cx="189280" cy="3270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500"/>
              </a:lnSpc>
              <a:defRPr sz="25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94" name="Text 11"/>
          <p:cNvSpPr txBox="1"/>
          <p:nvPr/>
        </p:nvSpPr>
        <p:spPr>
          <a:xfrm>
            <a:off x="6895742" y="5920621"/>
            <a:ext cx="2666809" cy="335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3B3535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</a:lstStyle>
          <a:p>
            <a:pPr/>
            <a:r>
              <a:t>Continuous Innovation</a:t>
            </a:r>
          </a:p>
        </p:txBody>
      </p:sp>
      <p:sp>
        <p:nvSpPr>
          <p:cNvPr id="195" name="Text 12"/>
          <p:cNvSpPr txBox="1"/>
          <p:nvPr/>
        </p:nvSpPr>
        <p:spPr>
          <a:xfrm>
            <a:off x="6895742" y="6389370"/>
            <a:ext cx="7003853" cy="641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defRPr>
            </a:lvl1pPr>
          </a:lstStyle>
          <a:p>
            <a:pPr/>
            <a:r>
              <a:t>As technology evolves, custom APPD aggregation will remain at the forefront. Stay ahead with cutting-edge monitoring capabilities.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